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99" r:id="rId3"/>
    <p:sldMasterId id="2147483748" r:id="rId4"/>
  </p:sldMasterIdLst>
  <p:notesMasterIdLst>
    <p:notesMasterId r:id="rId10"/>
  </p:notesMasterIdLst>
  <p:sldIdLst>
    <p:sldId id="259" r:id="rId5"/>
    <p:sldId id="308" r:id="rId6"/>
    <p:sldId id="328" r:id="rId7"/>
    <p:sldId id="284" r:id="rId8"/>
    <p:sldId id="39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4" y="72"/>
      </p:cViewPr>
      <p:guideLst>
        <p:guide orient="horz" pos="2160"/>
        <p:guide pos="1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862F-9E8B-4C3A-AC3C-D4FEAC26F587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F16B0-5960-4B6B-AA9F-D824769C1C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78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F16B0-5960-4B6B-AA9F-D824769C1C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F16B0-5960-4B6B-AA9F-D824769C1C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13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F16B0-5960-4B6B-AA9F-D824769C1C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6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F16B0-5960-4B6B-AA9F-D824769C1C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62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F16B0-5960-4B6B-AA9F-D824769C1C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5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94864-64F2-4E25-B247-92C723951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FA5D0C-5674-4DDF-90B9-D256D7694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61C61-0FB8-497B-9A4A-3E015D97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13E2-BCF6-47D1-BD1B-563B8D6FFC79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70E46-C27B-4BF7-B78D-AF04CDB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930CF-1298-41F8-9AB4-AE594443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F936-BA34-40D9-AA8F-3FC60B3E1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5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715833" y="207105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13481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8225" y="0"/>
            <a:ext cx="6073775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7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3595"/>
            <a:ext cx="9144000" cy="594359"/>
          </a:xfrm>
        </p:spPr>
        <p:txBody>
          <a:bodyPr anchor="b">
            <a:noAutofit/>
          </a:bodyPr>
          <a:lstStyle>
            <a:lvl1pPr algn="ctr">
              <a:lnSpc>
                <a:spcPts val="43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52727"/>
            <a:ext cx="9144000" cy="32284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96374" y="3205215"/>
            <a:ext cx="1711569" cy="2280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Mr. </a:t>
            </a:r>
            <a:r>
              <a:rPr lang="en-US" dirty="0" err="1"/>
              <a:t>Polytron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496374" y="3420476"/>
            <a:ext cx="1711569" cy="18660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General Manager</a:t>
            </a:r>
          </a:p>
        </p:txBody>
      </p:sp>
      <p:sp>
        <p:nvSpPr>
          <p:cNvPr id="22" name="Shape 113"/>
          <p:cNvSpPr/>
          <p:nvPr userDrawn="1"/>
        </p:nvSpPr>
        <p:spPr>
          <a:xfrm>
            <a:off x="4876623" y="3836205"/>
            <a:ext cx="0" cy="14468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3" name="Shape 114"/>
          <p:cNvSpPr/>
          <p:nvPr userDrawn="1"/>
        </p:nvSpPr>
        <p:spPr>
          <a:xfrm>
            <a:off x="6784062" y="5004343"/>
            <a:ext cx="0" cy="150388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4" name="Shape 115"/>
          <p:cNvSpPr/>
          <p:nvPr userDrawn="1"/>
        </p:nvSpPr>
        <p:spPr>
          <a:xfrm>
            <a:off x="2924944" y="5004343"/>
            <a:ext cx="0" cy="301333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1" name="Shape 125"/>
          <p:cNvSpPr/>
          <p:nvPr userDrawn="1"/>
        </p:nvSpPr>
        <p:spPr>
          <a:xfrm flipV="1">
            <a:off x="2947178" y="3975178"/>
            <a:ext cx="1929067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2" name="Shape 126"/>
          <p:cNvSpPr/>
          <p:nvPr userDrawn="1"/>
        </p:nvSpPr>
        <p:spPr>
          <a:xfrm>
            <a:off x="2949309" y="3969611"/>
            <a:ext cx="0" cy="150388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3" name="Shape 128"/>
          <p:cNvSpPr/>
          <p:nvPr userDrawn="1"/>
        </p:nvSpPr>
        <p:spPr>
          <a:xfrm>
            <a:off x="4877819" y="3975178"/>
            <a:ext cx="1910422" cy="0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4" name="Shape 129"/>
          <p:cNvSpPr/>
          <p:nvPr userDrawn="1"/>
        </p:nvSpPr>
        <p:spPr>
          <a:xfrm>
            <a:off x="6790849" y="3969611"/>
            <a:ext cx="0" cy="150388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5" name="Shape 130"/>
          <p:cNvSpPr/>
          <p:nvPr userDrawn="1"/>
        </p:nvSpPr>
        <p:spPr>
          <a:xfrm flipV="1">
            <a:off x="5240054" y="5156362"/>
            <a:ext cx="154246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6" name="Shape 131"/>
          <p:cNvSpPr/>
          <p:nvPr userDrawn="1"/>
        </p:nvSpPr>
        <p:spPr>
          <a:xfrm>
            <a:off x="5234909" y="5150795"/>
            <a:ext cx="0" cy="150388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7" name="Shape 132"/>
          <p:cNvSpPr/>
          <p:nvPr userDrawn="1"/>
        </p:nvSpPr>
        <p:spPr>
          <a:xfrm>
            <a:off x="6784096" y="5156362"/>
            <a:ext cx="154246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8" name="Shape 133"/>
          <p:cNvSpPr/>
          <p:nvPr userDrawn="1"/>
        </p:nvSpPr>
        <p:spPr>
          <a:xfrm>
            <a:off x="8330893" y="5150795"/>
            <a:ext cx="0" cy="150388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4438990" y="2925666"/>
            <a:ext cx="896112" cy="89290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CLICK</a:t>
            </a:r>
            <a:endParaRPr lang="en-GB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2500611" y="4107255"/>
            <a:ext cx="896112" cy="89290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GB" dirty="0"/>
              <a:t>CLICK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339124" y="4126305"/>
            <a:ext cx="896112" cy="89290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GB" dirty="0"/>
              <a:t>CLICK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86164" y="5287419"/>
            <a:ext cx="896112" cy="89290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GB" dirty="0"/>
              <a:t>CLICK</a:t>
            </a:r>
          </a:p>
          <a:p>
            <a:endParaRPr lang="en-GB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886910" y="5287419"/>
            <a:ext cx="896112" cy="89290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GB" dirty="0"/>
              <a:t>CLICK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2470044" y="5287419"/>
            <a:ext cx="896112" cy="89290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GB" dirty="0"/>
              <a:t>CLICK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86629" y="4373615"/>
            <a:ext cx="1711569" cy="2280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Mr. Maspion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586629" y="4588876"/>
            <a:ext cx="1711569" cy="18660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Finance Manager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5859282" y="5567415"/>
            <a:ext cx="1711569" cy="2280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Mrs. </a:t>
            </a:r>
            <a:r>
              <a:rPr lang="en-US" dirty="0" err="1"/>
              <a:t>Meneer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5859282" y="5782676"/>
            <a:ext cx="1711569" cy="18660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Inside Manager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969481" y="5567415"/>
            <a:ext cx="1201091" cy="2280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Mr. Aiwa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969481" y="5782676"/>
            <a:ext cx="1201091" cy="18660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Outside Manager</a:t>
            </a:r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80533" y="5567415"/>
            <a:ext cx="1737809" cy="2280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Mr. </a:t>
            </a:r>
            <a:r>
              <a:rPr lang="en-US" dirty="0" err="1"/>
              <a:t>Appliek</a:t>
            </a:r>
            <a:endParaRPr lang="en-US" dirty="0"/>
          </a:p>
        </p:txBody>
      </p:sp>
      <p:sp>
        <p:nvSpPr>
          <p:cNvPr id="90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3580533" y="5782676"/>
            <a:ext cx="1737809" cy="18660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Cloud Manager</a:t>
            </a:r>
          </a:p>
        </p:txBody>
      </p:sp>
      <p:sp>
        <p:nvSpPr>
          <p:cNvPr id="91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446438" y="4373615"/>
            <a:ext cx="1737809" cy="2280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Mr. </a:t>
            </a:r>
            <a:r>
              <a:rPr lang="en-US" dirty="0" err="1"/>
              <a:t>Tosibak</a:t>
            </a:r>
            <a:endParaRPr lang="en-US" dirty="0"/>
          </a:p>
        </p:txBody>
      </p:sp>
      <p:sp>
        <p:nvSpPr>
          <p:cNvPr id="92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7446438" y="4588876"/>
            <a:ext cx="1737809" cy="18660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Data Manager</a:t>
            </a:r>
          </a:p>
        </p:txBody>
      </p:sp>
    </p:spTree>
    <p:extLst>
      <p:ext uri="{BB962C8B-B14F-4D97-AF65-F5344CB8AC3E}">
        <p14:creationId xmlns:p14="http://schemas.microsoft.com/office/powerpoint/2010/main" val="62352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8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12943" y="0"/>
            <a:ext cx="28437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816518" y="2337661"/>
            <a:ext cx="758825" cy="758825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Рисунок 7"/>
          <p:cNvSpPr>
            <a:spLocks noGrp="1"/>
          </p:cNvSpPr>
          <p:nvPr>
            <p:ph type="pic" sz="quarter" idx="12"/>
          </p:nvPr>
        </p:nvSpPr>
        <p:spPr>
          <a:xfrm>
            <a:off x="6576396" y="2337660"/>
            <a:ext cx="758825" cy="758825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3"/>
          </p:nvPr>
        </p:nvSpPr>
        <p:spPr>
          <a:xfrm>
            <a:off x="1816517" y="4221052"/>
            <a:ext cx="758825" cy="758825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7"/>
          <p:cNvSpPr>
            <a:spLocks noGrp="1"/>
          </p:cNvSpPr>
          <p:nvPr>
            <p:ph type="pic" sz="quarter" idx="14"/>
          </p:nvPr>
        </p:nvSpPr>
        <p:spPr>
          <a:xfrm>
            <a:off x="6576396" y="4221051"/>
            <a:ext cx="758825" cy="758825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16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0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2"/>
          <p:cNvSpPr>
            <a:spLocks noGrp="1"/>
          </p:cNvSpPr>
          <p:nvPr>
            <p:ph type="pic" sz="quarter" idx="10"/>
          </p:nvPr>
        </p:nvSpPr>
        <p:spPr>
          <a:xfrm>
            <a:off x="1892719" y="2618957"/>
            <a:ext cx="1620086" cy="1620086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5301833" y="2618957"/>
            <a:ext cx="1620086" cy="1620086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12"/>
          <p:cNvSpPr>
            <a:spLocks noGrp="1"/>
          </p:cNvSpPr>
          <p:nvPr>
            <p:ph type="pic" sz="quarter" idx="12"/>
          </p:nvPr>
        </p:nvSpPr>
        <p:spPr>
          <a:xfrm>
            <a:off x="8710947" y="2618957"/>
            <a:ext cx="1620086" cy="1620086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65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20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995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BB55E4-D0FA-4859-AAF0-C6EA9A58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F4729B-5B42-4F1C-A900-664C2DBD1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6B7EC-5F2D-4182-98F4-57E9FD8EB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C13E2-BCF6-47D1-BD1B-563B8D6FFC79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663FF2-0E93-4E91-B312-5E800E2AD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310C9-D353-4F8E-9633-551298FFA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F936-BA34-40D9-AA8F-3FC60B3E1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2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EC0E2CE-A60B-4555-A074-D44014FFDBE9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9C1B9D8-FCF6-4F6C-98B8-173DD838B9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3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47C8-4636-4733-BD6B-1F7DBAB2D8D5}" type="datetimeFigureOut">
              <a:rPr lang="ru-RU" smtClean="0"/>
              <a:t>27.04.2020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D2491-FD4F-498B-912F-9DD798AC61D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249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5" r:id="rId2"/>
    <p:sldLayoutId id="2147483721" r:id="rId3"/>
    <p:sldLayoutId id="214748372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12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www.shadertoy.com/view/4sSXWt" TargetMode="External"/><Relationship Id="rId4" Type="http://schemas.openxmlformats.org/officeDocument/2006/relationships/hyperlink" Target="https://graphics.stanford.edu/courses/cs348b-03/papers/veach-chapter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鸟&#10;&#10;已生成高可信度的说明">
            <a:extLst>
              <a:ext uri="{FF2B5EF4-FFF2-40B4-BE49-F238E27FC236}">
                <a16:creationId xmlns:a16="http://schemas.microsoft.com/office/drawing/2014/main" id="{D7DC1170-8F50-425B-A340-A410F22A76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2" y="2213282"/>
            <a:ext cx="3575472" cy="238484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F8D8FD2-912C-45E0-89C4-F535DC21FB53}"/>
              </a:ext>
            </a:extLst>
          </p:cNvPr>
          <p:cNvSpPr txBox="1"/>
          <p:nvPr/>
        </p:nvSpPr>
        <p:spPr>
          <a:xfrm>
            <a:off x="4752601" y="2346448"/>
            <a:ext cx="250779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项目选题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D9A40-F026-4C3B-A0B3-7C23C4DD16B5}"/>
              </a:ext>
            </a:extLst>
          </p:cNvPr>
          <p:cNvSpPr txBox="1"/>
          <p:nvPr/>
        </p:nvSpPr>
        <p:spPr>
          <a:xfrm>
            <a:off x="4752601" y="3742111"/>
            <a:ext cx="51062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600" spc="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MIS</a:t>
            </a:r>
            <a:r>
              <a:rPr lang="zh-CN" altLang="en-US" sz="3600" spc="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多重重要性采样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498A329-2CEB-43E9-8BC0-7C3B11DB08E6}"/>
              </a:ext>
            </a:extLst>
          </p:cNvPr>
          <p:cNvCxnSpPr>
            <a:cxnSpLocks/>
          </p:cNvCxnSpPr>
          <p:nvPr/>
        </p:nvCxnSpPr>
        <p:spPr>
          <a:xfrm flipV="1">
            <a:off x="4347369" y="2311803"/>
            <a:ext cx="0" cy="223439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9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不同&#10;&#10;已生成高可信度的说明">
            <a:extLst>
              <a:ext uri="{FF2B5EF4-FFF2-40B4-BE49-F238E27FC236}">
                <a16:creationId xmlns:a16="http://schemas.microsoft.com/office/drawing/2014/main" id="{6431BD95-5D2E-4C7B-9F52-0DCF140C37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9" r="19799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>
            <a:off x="6137294" y="0"/>
            <a:ext cx="6082145" cy="6858000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414" y="2249015"/>
            <a:ext cx="4931159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Open Sans Light" panose="020B030603050402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单纯的光线采样虽然噪点少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但光线的投影效果不够细致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Open Sans Light" panose="020B030603050402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在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材质上随机采样方向打出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并进行路径追踪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Open Sans Light" panose="020B030603050402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03969" y="6287922"/>
            <a:ext cx="2790396" cy="60635"/>
            <a:chOff x="0" y="3474720"/>
            <a:chExt cx="10261600" cy="71120"/>
          </a:xfrm>
        </p:grpSpPr>
        <p:sp>
          <p:nvSpPr>
            <p:cNvPr id="26" name="Rectangle 25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5308F17-1A65-42A6-9AAE-0552DB660286}"/>
              </a:ext>
            </a:extLst>
          </p:cNvPr>
          <p:cNvSpPr txBox="1"/>
          <p:nvPr/>
        </p:nvSpPr>
        <p:spPr>
          <a:xfrm>
            <a:off x="5386388" y="219075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等线" panose="02010600030101010101" pitchFamily="2" charset="-122"/>
                <a:cs typeface="Calibri" panose="020F0502020204030204" pitchFamily="34" charset="0"/>
              </a:rPr>
              <a:t>实 现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Calibri" panose="020F0502020204030204" pitchFamily="34" charset="0"/>
              </a:rPr>
              <a:t>原 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F98F59A-3982-472D-AF1F-E9BC971CD990}"/>
              </a:ext>
            </a:extLst>
          </p:cNvPr>
          <p:cNvCxnSpPr/>
          <p:nvPr/>
        </p:nvCxnSpPr>
        <p:spPr>
          <a:xfrm>
            <a:off x="5238750" y="682625"/>
            <a:ext cx="1714500" cy="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1" name="六边形 20">
            <a:extLst>
              <a:ext uri="{FF2B5EF4-FFF2-40B4-BE49-F238E27FC236}">
                <a16:creationId xmlns:a16="http://schemas.microsoft.com/office/drawing/2014/main" id="{EB0DFAF1-2027-407F-A672-07EBA00DEE82}"/>
              </a:ext>
            </a:extLst>
          </p:cNvPr>
          <p:cNvSpPr/>
          <p:nvPr/>
        </p:nvSpPr>
        <p:spPr>
          <a:xfrm rot="5400000">
            <a:off x="6002084" y="601662"/>
            <a:ext cx="187833" cy="161925"/>
          </a:xfrm>
          <a:prstGeom prst="hexagon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Box 93">
            <a:extLst>
              <a:ext uri="{FF2B5EF4-FFF2-40B4-BE49-F238E27FC236}">
                <a16:creationId xmlns:a16="http://schemas.microsoft.com/office/drawing/2014/main" id="{28A84687-69A6-4CE5-BE9C-42764B341432}"/>
              </a:ext>
            </a:extLst>
          </p:cNvPr>
          <p:cNvSpPr txBox="1"/>
          <p:nvPr/>
        </p:nvSpPr>
        <p:spPr>
          <a:xfrm>
            <a:off x="527532" y="2121108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181818"/>
                </a:solidFill>
                <a:latin typeface="微软雅黑"/>
                <a:ea typeface="微软雅黑"/>
              </a:rPr>
              <a:t>BRDF</a:t>
            </a:r>
            <a:r>
              <a:rPr lang="zh-CN" altLang="en-US" sz="2400" b="1" dirty="0">
                <a:solidFill>
                  <a:srgbClr val="181818"/>
                </a:solidFill>
                <a:latin typeface="微软雅黑"/>
                <a:ea typeface="微软雅黑"/>
              </a:rPr>
              <a:t>采样</a:t>
            </a:r>
            <a:endParaRPr lang="id-ID" sz="2400" b="1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8" name="TextBox 93">
            <a:extLst>
              <a:ext uri="{FF2B5EF4-FFF2-40B4-BE49-F238E27FC236}">
                <a16:creationId xmlns:a16="http://schemas.microsoft.com/office/drawing/2014/main" id="{3D0DFBD6-9EC3-45EC-B6AC-C7DDCF52D9DD}"/>
              </a:ext>
            </a:extLst>
          </p:cNvPr>
          <p:cNvSpPr txBox="1"/>
          <p:nvPr/>
        </p:nvSpPr>
        <p:spPr>
          <a:xfrm>
            <a:off x="522017" y="3205487"/>
            <a:ext cx="2019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181818"/>
                </a:solidFill>
                <a:latin typeface="微软雅黑"/>
                <a:ea typeface="微软雅黑"/>
              </a:rPr>
              <a:t>GLOSSY</a:t>
            </a:r>
            <a:r>
              <a:rPr lang="zh-CN" altLang="en-US" sz="2400" b="1" dirty="0">
                <a:solidFill>
                  <a:srgbClr val="181818"/>
                </a:solidFill>
                <a:latin typeface="微软雅黑"/>
                <a:ea typeface="微软雅黑"/>
              </a:rPr>
              <a:t>材质</a:t>
            </a:r>
            <a:endParaRPr lang="id-ID" sz="2400" b="1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E497937-96B1-40EC-9EE5-FFD957439015}"/>
              </a:ext>
            </a:extLst>
          </p:cNvPr>
          <p:cNvSpPr/>
          <p:nvPr/>
        </p:nvSpPr>
        <p:spPr>
          <a:xfrm>
            <a:off x="522016" y="3729790"/>
            <a:ext cx="4931159" cy="339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粗糙的镜面反射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只在入射角与反射角相近才会反射大部分的光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Open Sans Light" panose="020B03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93">
            <a:extLst>
              <a:ext uri="{FF2B5EF4-FFF2-40B4-BE49-F238E27FC236}">
                <a16:creationId xmlns:a16="http://schemas.microsoft.com/office/drawing/2014/main" id="{A8325ADA-4ACA-4CDE-92EE-E841C64F4F2B}"/>
              </a:ext>
            </a:extLst>
          </p:cNvPr>
          <p:cNvSpPr txBox="1"/>
          <p:nvPr/>
        </p:nvSpPr>
        <p:spPr>
          <a:xfrm>
            <a:off x="574413" y="42585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181818"/>
                </a:solidFill>
                <a:latin typeface="微软雅黑"/>
                <a:ea typeface="微软雅黑"/>
              </a:rPr>
              <a:t>加权采样</a:t>
            </a:r>
            <a:endParaRPr lang="id-ID" sz="2400" b="1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BE16F053-E3CF-4881-8E90-549EE1E5E4CB}"/>
                  </a:ext>
                </a:extLst>
              </p:cNvPr>
              <p:cNvSpPr/>
              <p:nvPr/>
            </p:nvSpPr>
            <p:spPr>
              <a:xfrm>
                <a:off x="574413" y="4750439"/>
                <a:ext cx="4931159" cy="498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Open Sans Light" panose="020B0306030504020204" pitchFamily="34" charset="0"/>
                    <a:cs typeface="Calibri" panose="020F0502020204030204" pitchFamily="34" charset="0"/>
                  </a:rPr>
                  <a:t>启发式加权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zh-CN" alt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zh-CN" alt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zh-CN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zh-CN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zh-CN" alt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zh-CN" alt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zh-CN" alt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0" lang="zh-CN" alt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0" lang="zh-CN" alt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Open Sans Light" panose="020B0306030504020204" pitchFamily="34" charset="0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Open Sans Light" panose="020B0306030504020204" pitchFamily="34" charset="0"/>
                    <a:cs typeface="Calibri" panose="020F0502020204030204" pitchFamily="34" charset="0"/>
                  </a:rPr>
                  <a:t>结合光线采样和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Open Sans Light" panose="020B0306030504020204" pitchFamily="34" charset="0"/>
                    <a:cs typeface="Calibri" panose="020F0502020204030204" pitchFamily="34" charset="0"/>
                  </a:rPr>
                  <a:t>BRDF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Open Sans Light" panose="020B0306030504020204" pitchFamily="34" charset="0"/>
                    <a:cs typeface="Calibri" panose="020F0502020204030204" pitchFamily="34" charset="0"/>
                  </a:rPr>
                  <a:t>采样两者的优势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Open Sans Light" panose="020B0306030504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BE16F053-E3CF-4881-8E90-549EE1E5E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3" y="4750439"/>
                <a:ext cx="4931159" cy="498021"/>
              </a:xfrm>
              <a:prstGeom prst="rect">
                <a:avLst/>
              </a:prstGeom>
              <a:blipFill>
                <a:blip r:embed="rId4"/>
                <a:stretch>
                  <a:fillRect b="-6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94">
            <a:extLst>
              <a:ext uri="{FF2B5EF4-FFF2-40B4-BE49-F238E27FC236}">
                <a16:creationId xmlns:a16="http://schemas.microsoft.com/office/drawing/2014/main" id="{5BBBF797-B842-4EAE-9F71-1CEAE2A04C5C}"/>
              </a:ext>
            </a:extLst>
          </p:cNvPr>
          <p:cNvSpPr txBox="1"/>
          <p:nvPr/>
        </p:nvSpPr>
        <p:spPr>
          <a:xfrm>
            <a:off x="603969" y="1042087"/>
            <a:ext cx="36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rgbClr val="7F7F7F"/>
                </a:solidFill>
                <a:latin typeface="微软雅黑"/>
                <a:ea typeface="微软雅黑"/>
              </a:rPr>
              <a:t>代码基于作业</a:t>
            </a:r>
            <a:r>
              <a:rPr lang="en-US" altLang="zh-CN" sz="1200" dirty="0">
                <a:solidFill>
                  <a:srgbClr val="7F7F7F"/>
                </a:solidFill>
                <a:latin typeface="微软雅黑"/>
                <a:ea typeface="微软雅黑"/>
              </a:rPr>
              <a:t>7</a:t>
            </a:r>
            <a:r>
              <a:rPr lang="zh-CN" altLang="en-US" sz="1200" dirty="0">
                <a:solidFill>
                  <a:srgbClr val="7F7F7F"/>
                </a:solidFill>
                <a:latin typeface="微软雅黑"/>
                <a:ea typeface="微软雅黑"/>
              </a:rPr>
              <a:t>框架</a:t>
            </a:r>
            <a:r>
              <a:rPr lang="en-US" altLang="zh-CN" sz="1200" dirty="0">
                <a:solidFill>
                  <a:srgbClr val="7F7F7F"/>
                </a:solidFill>
                <a:latin typeface="微软雅黑"/>
                <a:ea typeface="微软雅黑"/>
              </a:rPr>
              <a:t>,</a:t>
            </a:r>
            <a:r>
              <a:rPr lang="zh-CN" altLang="en-US" sz="1200" dirty="0">
                <a:solidFill>
                  <a:srgbClr val="7F7F7F"/>
                </a:solidFill>
                <a:latin typeface="微软雅黑"/>
                <a:ea typeface="微软雅黑"/>
              </a:rPr>
              <a:t>增加了一些函数和实现</a:t>
            </a:r>
            <a:endParaRPr lang="en-US" sz="1200" dirty="0">
              <a:solidFill>
                <a:srgbClr val="7F7F7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5346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墙壁, 室内, 地板, 房间&#10;&#10;已生成极高可信度的说明">
            <a:extLst>
              <a:ext uri="{FF2B5EF4-FFF2-40B4-BE49-F238E27FC236}">
                <a16:creationId xmlns:a16="http://schemas.microsoft.com/office/drawing/2014/main" id="{28509968-C8E7-41B6-81D4-E174DEAD1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3" r="36173"/>
          <a:stretch>
            <a:fillRect/>
          </a:stretch>
        </p:blipFill>
        <p:spPr>
          <a:xfrm>
            <a:off x="4681538" y="0"/>
            <a:ext cx="2844800" cy="6858000"/>
          </a:xfrm>
        </p:spPr>
      </p:pic>
      <p:sp>
        <p:nvSpPr>
          <p:cNvPr id="35" name="Rectangle 34"/>
          <p:cNvSpPr/>
          <p:nvPr/>
        </p:nvSpPr>
        <p:spPr>
          <a:xfrm>
            <a:off x="4682836" y="0"/>
            <a:ext cx="284018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 rot="5400000">
            <a:off x="6073141" y="3004444"/>
            <a:ext cx="45719" cy="68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9971" y="21140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784*784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分辨率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每像素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128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个采样点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8" name="Text Placeholder 13"/>
          <p:cNvSpPr txBox="1">
            <a:spLocks/>
          </p:cNvSpPr>
          <p:nvPr/>
        </p:nvSpPr>
        <p:spPr>
          <a:xfrm>
            <a:off x="565057" y="2572904"/>
            <a:ext cx="2028825" cy="27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itchFamily="34" charset="0"/>
              </a:rPr>
              <a:t>请输入标题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Extrabold" pitchFamily="34" charset="0"/>
            </a:endParaRPr>
          </a:p>
        </p:txBody>
      </p:sp>
      <p:sp>
        <p:nvSpPr>
          <p:cNvPr id="49" name="Text Placeholder 6"/>
          <p:cNvSpPr txBox="1">
            <a:spLocks/>
          </p:cNvSpPr>
          <p:nvPr/>
        </p:nvSpPr>
        <p:spPr>
          <a:xfrm>
            <a:off x="371087" y="2883165"/>
            <a:ext cx="2224055" cy="57631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conseSed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isqte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8" name="Text Placeholder 13"/>
          <p:cNvSpPr txBox="1">
            <a:spLocks/>
          </p:cNvSpPr>
          <p:nvPr/>
        </p:nvSpPr>
        <p:spPr>
          <a:xfrm>
            <a:off x="799499" y="4399256"/>
            <a:ext cx="2226269" cy="85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itchFamily="34" charset="0"/>
              </a:rPr>
              <a:t>MIS</a:t>
            </a:r>
            <a:endParaRPr lang="en-GB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itchFamily="34" charset="0"/>
            </a:endParaRPr>
          </a:p>
        </p:txBody>
      </p:sp>
      <p:sp>
        <p:nvSpPr>
          <p:cNvPr id="60" name="Text Placeholder 13"/>
          <p:cNvSpPr txBox="1">
            <a:spLocks/>
          </p:cNvSpPr>
          <p:nvPr/>
        </p:nvSpPr>
        <p:spPr>
          <a:xfrm>
            <a:off x="2611523" y="2341693"/>
            <a:ext cx="470915" cy="304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</a:p>
        </p:txBody>
      </p:sp>
      <p:sp>
        <p:nvSpPr>
          <p:cNvPr id="61" name="Text Placeholder 13"/>
          <p:cNvSpPr txBox="1">
            <a:spLocks/>
          </p:cNvSpPr>
          <p:nvPr/>
        </p:nvSpPr>
        <p:spPr>
          <a:xfrm>
            <a:off x="2611523" y="4207331"/>
            <a:ext cx="470915" cy="304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2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  <a:endParaRPr lang="en-GB" sz="28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8618322" y="751717"/>
            <a:ext cx="1746504" cy="1594314"/>
            <a:chOff x="12655992" y="3669086"/>
            <a:chExt cx="3826528" cy="3493086"/>
          </a:xfrm>
        </p:grpSpPr>
        <p:sp>
          <p:nvSpPr>
            <p:cNvPr id="63" name="Shape 205"/>
            <p:cNvSpPr/>
            <p:nvPr/>
          </p:nvSpPr>
          <p:spPr>
            <a:xfrm>
              <a:off x="12655992" y="3669086"/>
              <a:ext cx="3826528" cy="34930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Shape 220"/>
            <p:cNvSpPr/>
            <p:nvPr/>
          </p:nvSpPr>
          <p:spPr>
            <a:xfrm>
              <a:off x="15141908" y="5317732"/>
              <a:ext cx="1338817" cy="1089359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65" name="Group 224"/>
            <p:cNvGrpSpPr/>
            <p:nvPr/>
          </p:nvGrpSpPr>
          <p:grpSpPr>
            <a:xfrm>
              <a:off x="15551213" y="5571881"/>
              <a:ext cx="581528" cy="564081"/>
              <a:chOff x="921714" y="0"/>
              <a:chExt cx="581525" cy="564079"/>
            </a:xfrm>
          </p:grpSpPr>
          <p:sp>
            <p:nvSpPr>
              <p:cNvPr id="66" name="Shape 221"/>
              <p:cNvSpPr/>
              <p:nvPr/>
            </p:nvSpPr>
            <p:spPr>
              <a:xfrm>
                <a:off x="1041842" y="268081"/>
                <a:ext cx="178922" cy="2959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99" y="281"/>
                    </a:moveTo>
                    <a:lnTo>
                      <a:pt x="16199" y="15073"/>
                    </a:lnTo>
                    <a:cubicBezTo>
                      <a:pt x="16199" y="15923"/>
                      <a:pt x="15651" y="16679"/>
                      <a:pt x="14556" y="17342"/>
                    </a:cubicBezTo>
                    <a:cubicBezTo>
                      <a:pt x="13459" y="18005"/>
                      <a:pt x="12207" y="18336"/>
                      <a:pt x="10801" y="18336"/>
                    </a:cubicBezTo>
                    <a:cubicBezTo>
                      <a:pt x="9395" y="18336"/>
                      <a:pt x="8144" y="18005"/>
                      <a:pt x="7047" y="17342"/>
                    </a:cubicBezTo>
                    <a:cubicBezTo>
                      <a:pt x="5949" y="16679"/>
                      <a:pt x="5401" y="15923"/>
                      <a:pt x="5401" y="15073"/>
                    </a:cubicBezTo>
                    <a:cubicBezTo>
                      <a:pt x="5401" y="14629"/>
                      <a:pt x="5133" y="14247"/>
                      <a:pt x="4599" y="13925"/>
                    </a:cubicBezTo>
                    <a:cubicBezTo>
                      <a:pt x="4063" y="13601"/>
                      <a:pt x="3431" y="13440"/>
                      <a:pt x="2700" y="13440"/>
                    </a:cubicBezTo>
                    <a:cubicBezTo>
                      <a:pt x="1970" y="13440"/>
                      <a:pt x="1335" y="13601"/>
                      <a:pt x="801" y="13925"/>
                    </a:cubicBezTo>
                    <a:cubicBezTo>
                      <a:pt x="268" y="14247"/>
                      <a:pt x="0" y="14629"/>
                      <a:pt x="0" y="15073"/>
                    </a:cubicBezTo>
                    <a:cubicBezTo>
                      <a:pt x="0" y="16841"/>
                      <a:pt x="1070" y="18369"/>
                      <a:pt x="3206" y="19662"/>
                    </a:cubicBezTo>
                    <a:cubicBezTo>
                      <a:pt x="5345" y="20955"/>
                      <a:pt x="7876" y="21600"/>
                      <a:pt x="10801" y="21600"/>
                    </a:cubicBezTo>
                    <a:cubicBezTo>
                      <a:pt x="13724" y="21600"/>
                      <a:pt x="16258" y="20955"/>
                      <a:pt x="18394" y="19662"/>
                    </a:cubicBezTo>
                    <a:cubicBezTo>
                      <a:pt x="20530" y="18369"/>
                      <a:pt x="21600" y="16841"/>
                      <a:pt x="21600" y="15073"/>
                    </a:cubicBezTo>
                    <a:lnTo>
                      <a:pt x="21600" y="281"/>
                    </a:lnTo>
                    <a:cubicBezTo>
                      <a:pt x="20672" y="95"/>
                      <a:pt x="19772" y="0"/>
                      <a:pt x="18900" y="0"/>
                    </a:cubicBezTo>
                    <a:cubicBezTo>
                      <a:pt x="18030" y="0"/>
                      <a:pt x="17127" y="95"/>
                      <a:pt x="16199" y="281"/>
                    </a:cubicBezTo>
                    <a:cubicBezTo>
                      <a:pt x="16199" y="281"/>
                      <a:pt x="16199" y="281"/>
                      <a:pt x="16199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7" name="Shape 222"/>
              <p:cNvSpPr/>
              <p:nvPr/>
            </p:nvSpPr>
            <p:spPr>
              <a:xfrm>
                <a:off x="1175882" y="0"/>
                <a:ext cx="44737" cy="56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8535"/>
                    </a:lnTo>
                    <a:cubicBezTo>
                      <a:pt x="21600" y="6225"/>
                      <a:pt x="20528" y="4219"/>
                      <a:pt x="18394" y="2533"/>
                    </a:cubicBezTo>
                    <a:cubicBezTo>
                      <a:pt x="16261" y="847"/>
                      <a:pt x="13722" y="0"/>
                      <a:pt x="10800" y="0"/>
                    </a:cubicBezTo>
                    <a:cubicBezTo>
                      <a:pt x="7878" y="0"/>
                      <a:pt x="5349" y="847"/>
                      <a:pt x="3206" y="2533"/>
                    </a:cubicBezTo>
                    <a:cubicBezTo>
                      <a:pt x="1072" y="4229"/>
                      <a:pt x="0" y="6225"/>
                      <a:pt x="0" y="8535"/>
                    </a:cubicBezTo>
                    <a:lnTo>
                      <a:pt x="0" y="21600"/>
                    </a:lnTo>
                    <a:cubicBezTo>
                      <a:pt x="4733" y="21424"/>
                      <a:pt x="8322" y="21336"/>
                      <a:pt x="10800" y="21336"/>
                    </a:cubicBezTo>
                    <a:cubicBezTo>
                      <a:pt x="13278" y="21336"/>
                      <a:pt x="16878" y="21424"/>
                      <a:pt x="2160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8" name="Shape 223"/>
              <p:cNvSpPr/>
              <p:nvPr/>
            </p:nvSpPr>
            <p:spPr>
              <a:xfrm>
                <a:off x="921714" y="69701"/>
                <a:ext cx="581525" cy="255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7" y="17469"/>
                    </a:moveTo>
                    <a:cubicBezTo>
                      <a:pt x="21300" y="14754"/>
                      <a:pt x="20801" y="12280"/>
                      <a:pt x="20087" y="10046"/>
                    </a:cubicBezTo>
                    <a:cubicBezTo>
                      <a:pt x="19373" y="7815"/>
                      <a:pt x="18532" y="5976"/>
                      <a:pt x="17563" y="4529"/>
                    </a:cubicBezTo>
                    <a:cubicBezTo>
                      <a:pt x="16593" y="3084"/>
                      <a:pt x="15527" y="1967"/>
                      <a:pt x="14363" y="1180"/>
                    </a:cubicBezTo>
                    <a:cubicBezTo>
                      <a:pt x="13199" y="393"/>
                      <a:pt x="12011" y="0"/>
                      <a:pt x="10800" y="0"/>
                    </a:cubicBezTo>
                    <a:cubicBezTo>
                      <a:pt x="9155" y="0"/>
                      <a:pt x="7596" y="668"/>
                      <a:pt x="6120" y="2006"/>
                    </a:cubicBezTo>
                    <a:cubicBezTo>
                      <a:pt x="4645" y="3345"/>
                      <a:pt x="3355" y="5355"/>
                      <a:pt x="2252" y="8041"/>
                    </a:cubicBezTo>
                    <a:cubicBezTo>
                      <a:pt x="1149" y="10726"/>
                      <a:pt x="402" y="13868"/>
                      <a:pt x="13" y="17469"/>
                    </a:cubicBezTo>
                    <a:cubicBezTo>
                      <a:pt x="5" y="17507"/>
                      <a:pt x="0" y="17576"/>
                      <a:pt x="0" y="17675"/>
                    </a:cubicBezTo>
                    <a:cubicBezTo>
                      <a:pt x="0" y="17930"/>
                      <a:pt x="41" y="18152"/>
                      <a:pt x="124" y="18339"/>
                    </a:cubicBezTo>
                    <a:cubicBezTo>
                      <a:pt x="205" y="18526"/>
                      <a:pt x="303" y="18618"/>
                      <a:pt x="415" y="18618"/>
                    </a:cubicBezTo>
                    <a:cubicBezTo>
                      <a:pt x="510" y="18618"/>
                      <a:pt x="610" y="18521"/>
                      <a:pt x="714" y="18324"/>
                    </a:cubicBezTo>
                    <a:cubicBezTo>
                      <a:pt x="1138" y="17419"/>
                      <a:pt x="1540" y="16740"/>
                      <a:pt x="1921" y="16287"/>
                    </a:cubicBezTo>
                    <a:cubicBezTo>
                      <a:pt x="2302" y="15836"/>
                      <a:pt x="2743" y="15610"/>
                      <a:pt x="3245" y="15610"/>
                    </a:cubicBezTo>
                    <a:cubicBezTo>
                      <a:pt x="3834" y="15610"/>
                      <a:pt x="4388" y="15974"/>
                      <a:pt x="4906" y="16701"/>
                    </a:cubicBezTo>
                    <a:cubicBezTo>
                      <a:pt x="5426" y="17428"/>
                      <a:pt x="5872" y="18383"/>
                      <a:pt x="6244" y="19563"/>
                    </a:cubicBezTo>
                    <a:cubicBezTo>
                      <a:pt x="6304" y="19760"/>
                      <a:pt x="6380" y="20035"/>
                      <a:pt x="6471" y="20388"/>
                    </a:cubicBezTo>
                    <a:cubicBezTo>
                      <a:pt x="6562" y="20744"/>
                      <a:pt x="6625" y="20979"/>
                      <a:pt x="6659" y="21097"/>
                    </a:cubicBezTo>
                    <a:cubicBezTo>
                      <a:pt x="6754" y="21432"/>
                      <a:pt x="6875" y="21600"/>
                      <a:pt x="7022" y="21600"/>
                    </a:cubicBezTo>
                    <a:cubicBezTo>
                      <a:pt x="7178" y="21600"/>
                      <a:pt x="7304" y="21432"/>
                      <a:pt x="7399" y="21097"/>
                    </a:cubicBezTo>
                    <a:cubicBezTo>
                      <a:pt x="7434" y="20979"/>
                      <a:pt x="7496" y="20744"/>
                      <a:pt x="7587" y="20388"/>
                    </a:cubicBezTo>
                    <a:cubicBezTo>
                      <a:pt x="7678" y="20035"/>
                      <a:pt x="7754" y="19760"/>
                      <a:pt x="7814" y="19563"/>
                    </a:cubicBezTo>
                    <a:cubicBezTo>
                      <a:pt x="8186" y="18383"/>
                      <a:pt x="8630" y="17428"/>
                      <a:pt x="9145" y="16701"/>
                    </a:cubicBezTo>
                    <a:cubicBezTo>
                      <a:pt x="9660" y="15974"/>
                      <a:pt x="10211" y="15610"/>
                      <a:pt x="10800" y="15610"/>
                    </a:cubicBezTo>
                    <a:cubicBezTo>
                      <a:pt x="11388" y="15610"/>
                      <a:pt x="11940" y="15972"/>
                      <a:pt x="12455" y="16701"/>
                    </a:cubicBezTo>
                    <a:cubicBezTo>
                      <a:pt x="12970" y="17428"/>
                      <a:pt x="13414" y="18383"/>
                      <a:pt x="13786" y="19563"/>
                    </a:cubicBezTo>
                    <a:cubicBezTo>
                      <a:pt x="13846" y="19760"/>
                      <a:pt x="13922" y="20035"/>
                      <a:pt x="14013" y="20388"/>
                    </a:cubicBezTo>
                    <a:cubicBezTo>
                      <a:pt x="14104" y="20744"/>
                      <a:pt x="14166" y="20979"/>
                      <a:pt x="14201" y="21097"/>
                    </a:cubicBezTo>
                    <a:cubicBezTo>
                      <a:pt x="14296" y="21432"/>
                      <a:pt x="14421" y="21600"/>
                      <a:pt x="14578" y="21600"/>
                    </a:cubicBezTo>
                    <a:cubicBezTo>
                      <a:pt x="14725" y="21600"/>
                      <a:pt x="14845" y="21432"/>
                      <a:pt x="14941" y="21097"/>
                    </a:cubicBezTo>
                    <a:cubicBezTo>
                      <a:pt x="14975" y="20979"/>
                      <a:pt x="15038" y="20744"/>
                      <a:pt x="15129" y="20388"/>
                    </a:cubicBezTo>
                    <a:cubicBezTo>
                      <a:pt x="15220" y="20035"/>
                      <a:pt x="15296" y="19760"/>
                      <a:pt x="15356" y="19563"/>
                    </a:cubicBezTo>
                    <a:cubicBezTo>
                      <a:pt x="15729" y="18383"/>
                      <a:pt x="16175" y="17428"/>
                      <a:pt x="16694" y="16701"/>
                    </a:cubicBezTo>
                    <a:cubicBezTo>
                      <a:pt x="17212" y="15972"/>
                      <a:pt x="17766" y="15610"/>
                      <a:pt x="18355" y="15610"/>
                    </a:cubicBezTo>
                    <a:cubicBezTo>
                      <a:pt x="18857" y="15610"/>
                      <a:pt x="19298" y="15836"/>
                      <a:pt x="19679" y="16287"/>
                    </a:cubicBezTo>
                    <a:cubicBezTo>
                      <a:pt x="20060" y="16740"/>
                      <a:pt x="20462" y="17419"/>
                      <a:pt x="20886" y="18324"/>
                    </a:cubicBezTo>
                    <a:cubicBezTo>
                      <a:pt x="20990" y="18521"/>
                      <a:pt x="21090" y="18618"/>
                      <a:pt x="21185" y="18618"/>
                    </a:cubicBezTo>
                    <a:cubicBezTo>
                      <a:pt x="21297" y="18618"/>
                      <a:pt x="21395" y="18526"/>
                      <a:pt x="21477" y="18339"/>
                    </a:cubicBezTo>
                    <a:cubicBezTo>
                      <a:pt x="21559" y="18152"/>
                      <a:pt x="21600" y="17930"/>
                      <a:pt x="21600" y="17675"/>
                    </a:cubicBezTo>
                    <a:cubicBezTo>
                      <a:pt x="21600" y="17576"/>
                      <a:pt x="21595" y="17507"/>
                      <a:pt x="21587" y="17469"/>
                    </a:cubicBezTo>
                    <a:cubicBezTo>
                      <a:pt x="21587" y="17469"/>
                      <a:pt x="21587" y="17469"/>
                      <a:pt x="21587" y="17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79" name="Text Placeholder 13"/>
          <p:cNvSpPr txBox="1">
            <a:spLocks/>
          </p:cNvSpPr>
          <p:nvPr/>
        </p:nvSpPr>
        <p:spPr>
          <a:xfrm>
            <a:off x="7655643" y="2341693"/>
            <a:ext cx="470915" cy="304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indent="0" algn="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  <a:endParaRPr lang="en-GB" sz="28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0" name="Text Placeholder 13"/>
          <p:cNvSpPr txBox="1">
            <a:spLocks/>
          </p:cNvSpPr>
          <p:nvPr/>
        </p:nvSpPr>
        <p:spPr>
          <a:xfrm>
            <a:off x="7655643" y="4207331"/>
            <a:ext cx="470915" cy="304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indent="0" algn="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  <a:endParaRPr lang="en-GB" sz="28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8B83D03-FDA5-497F-955B-FC90F2436840}"/>
              </a:ext>
            </a:extLst>
          </p:cNvPr>
          <p:cNvGrpSpPr/>
          <p:nvPr/>
        </p:nvGrpSpPr>
        <p:grpSpPr>
          <a:xfrm>
            <a:off x="5238750" y="219075"/>
            <a:ext cx="1714500" cy="557466"/>
            <a:chOff x="5238750" y="381000"/>
            <a:chExt cx="1714500" cy="55746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F51A4DD-2680-4410-8B91-B6328EA3D99E}"/>
                </a:ext>
              </a:extLst>
            </p:cNvPr>
            <p:cNvSpPr txBox="1"/>
            <p:nvPr/>
          </p:nvSpPr>
          <p:spPr>
            <a:xfrm>
              <a:off x="5386388" y="381000"/>
              <a:ext cx="1419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bg1"/>
                  </a:solidFill>
                  <a:ea typeface="等线" panose="02010600030101010101" pitchFamily="2" charset="-122"/>
                  <a:cs typeface="Calibri" panose="020F0502020204030204" pitchFamily="34" charset="0"/>
                </a:rPr>
                <a:t>结 果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ea typeface="等线" panose="02010600030101010101" pitchFamily="2" charset="-122"/>
                  <a:cs typeface="Calibri" panose="020F0502020204030204" pitchFamily="34" charset="0"/>
                </a:rPr>
                <a:t>展 示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8CFDD3B-BFE0-4DC6-BA3B-BBA24AD3CB9F}"/>
                </a:ext>
              </a:extLst>
            </p:cNvPr>
            <p:cNvCxnSpPr/>
            <p:nvPr/>
          </p:nvCxnSpPr>
          <p:spPr>
            <a:xfrm>
              <a:off x="5238750" y="844550"/>
              <a:ext cx="1714500" cy="0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ysClr val="windowText" lastClr="000000">
                      <a:alpha val="0"/>
                    </a:sys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sp>
          <p:nvSpPr>
            <p:cNvPr id="44" name="六边形 43">
              <a:extLst>
                <a:ext uri="{FF2B5EF4-FFF2-40B4-BE49-F238E27FC236}">
                  <a16:creationId xmlns:a16="http://schemas.microsoft.com/office/drawing/2014/main" id="{625788C3-1E7F-46E3-8A25-C3D2EFECFDDD}"/>
                </a:ext>
              </a:extLst>
            </p:cNvPr>
            <p:cNvSpPr/>
            <p:nvPr/>
          </p:nvSpPr>
          <p:spPr>
            <a:xfrm rot="5400000">
              <a:off x="6002084" y="763587"/>
              <a:ext cx="187833" cy="161925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62A1D093-74E5-4FBD-A41C-DEA909A30990}"/>
              </a:ext>
            </a:extLst>
          </p:cNvPr>
          <p:cNvSpPr txBox="1">
            <a:spLocks/>
          </p:cNvSpPr>
          <p:nvPr/>
        </p:nvSpPr>
        <p:spPr>
          <a:xfrm>
            <a:off x="8906637" y="2572904"/>
            <a:ext cx="2028825" cy="27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itchFamily="34" charset="0"/>
              </a:rPr>
              <a:t>请输入标题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Extrabold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F5ECB68-EF46-447C-A916-EDEA9E70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0" y="474955"/>
            <a:ext cx="3335006" cy="3469689"/>
          </a:xfrm>
          <a:prstGeom prst="rect">
            <a:avLst/>
          </a:prstGeom>
          <a:effectLst>
            <a:outerShdw blurRad="50800" dist="38100" dir="5400000" sx="106000" sy="106000" algn="t" rotWithShape="0">
              <a:prstClr val="black">
                <a:alpha val="40000"/>
              </a:prstClr>
            </a:outerShdw>
            <a:softEdge rad="101600"/>
          </a:effectLst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78E3528F-8805-4339-A4A7-41343ED0E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591" y="147509"/>
            <a:ext cx="2792275" cy="2884449"/>
          </a:xfrm>
          <a:prstGeom prst="rect">
            <a:avLst/>
          </a:prstGeom>
        </p:spPr>
      </p:pic>
      <p:sp>
        <p:nvSpPr>
          <p:cNvPr id="77" name="Text Placeholder 13">
            <a:extLst>
              <a:ext uri="{FF2B5EF4-FFF2-40B4-BE49-F238E27FC236}">
                <a16:creationId xmlns:a16="http://schemas.microsoft.com/office/drawing/2014/main" id="{7E1626DB-1555-4BC7-B9B4-B0CC7B128176}"/>
              </a:ext>
            </a:extLst>
          </p:cNvPr>
          <p:cNvSpPr txBox="1">
            <a:spLocks/>
          </p:cNvSpPr>
          <p:nvPr/>
        </p:nvSpPr>
        <p:spPr>
          <a:xfrm>
            <a:off x="9059228" y="3179770"/>
            <a:ext cx="2226269" cy="85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itchFamily="34" charset="0"/>
              </a:rPr>
              <a:t>BRDF</a:t>
            </a:r>
            <a:endParaRPr lang="en-GB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itchFamily="34" charset="0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09DBE58-CF80-4E42-BACC-D3719683B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06" y="3881334"/>
            <a:ext cx="2852063" cy="2944948"/>
          </a:xfrm>
          <a:prstGeom prst="rect">
            <a:avLst/>
          </a:prstGeom>
        </p:spPr>
      </p:pic>
      <p:sp>
        <p:nvSpPr>
          <p:cNvPr id="82" name="Text Placeholder 13">
            <a:extLst>
              <a:ext uri="{FF2B5EF4-FFF2-40B4-BE49-F238E27FC236}">
                <a16:creationId xmlns:a16="http://schemas.microsoft.com/office/drawing/2014/main" id="{7AA97A5C-00BE-4127-BE72-E4BCBBFE76D1}"/>
              </a:ext>
            </a:extLst>
          </p:cNvPr>
          <p:cNvSpPr txBox="1">
            <a:spLocks/>
          </p:cNvSpPr>
          <p:nvPr/>
        </p:nvSpPr>
        <p:spPr>
          <a:xfrm>
            <a:off x="10378514" y="5309826"/>
            <a:ext cx="2226269" cy="85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itchFamily="34" charset="0"/>
              </a:rPr>
              <a:t>LIGHT</a:t>
            </a:r>
            <a:endParaRPr lang="en-GB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9026" y="1439141"/>
            <a:ext cx="687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加入其它颜色的光源</a:t>
            </a:r>
            <a:r>
              <a:rPr lang="zh-CN" altLang="en-US" sz="1400" dirty="0">
                <a:solidFill>
                  <a:prstClr val="white">
                    <a:lumMod val="75000"/>
                  </a:prst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和模型的效果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Playfair Display" panose="00000500000000000000" pitchFamily="2" charset="-52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504" y="4964662"/>
            <a:ext cx="2367044" cy="33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BRDF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 SemiBold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703126" y="5805573"/>
            <a:ext cx="8130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70 WORKS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EEB48B-F19D-45C6-A682-95E24F2DFED6}"/>
              </a:ext>
            </a:extLst>
          </p:cNvPr>
          <p:cNvGrpSpPr/>
          <p:nvPr/>
        </p:nvGrpSpPr>
        <p:grpSpPr>
          <a:xfrm>
            <a:off x="5238750" y="219075"/>
            <a:ext cx="1714500" cy="557466"/>
            <a:chOff x="5238750" y="381000"/>
            <a:chExt cx="1714500" cy="55746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B5E730F-F0D2-4DAF-8E31-CD8CFD5118D5}"/>
                </a:ext>
              </a:extLst>
            </p:cNvPr>
            <p:cNvSpPr txBox="1"/>
            <p:nvPr/>
          </p:nvSpPr>
          <p:spPr>
            <a:xfrm>
              <a:off x="5386388" y="381000"/>
              <a:ext cx="1419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等线" panose="02010600030101010101" pitchFamily="2" charset="-122"/>
                  <a:cs typeface="Calibri" panose="020F0502020204030204" pitchFamily="34" charset="0"/>
                </a:rPr>
                <a:t>结果展示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79842A0-7814-41AF-9432-CAD657F7DD17}"/>
                </a:ext>
              </a:extLst>
            </p:cNvPr>
            <p:cNvCxnSpPr/>
            <p:nvPr/>
          </p:nvCxnSpPr>
          <p:spPr>
            <a:xfrm>
              <a:off x="5238750" y="844550"/>
              <a:ext cx="1714500" cy="0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tx1">
                      <a:alpha val="0"/>
                    </a:schemeClr>
                  </a:gs>
                  <a:gs pos="50000">
                    <a:schemeClr val="tx1"/>
                  </a:gs>
                  <a:gs pos="100000">
                    <a:sysClr val="windowText" lastClr="000000">
                      <a:alpha val="0"/>
                    </a:sys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sp>
          <p:nvSpPr>
            <p:cNvPr id="19" name="六边形 18">
              <a:extLst>
                <a:ext uri="{FF2B5EF4-FFF2-40B4-BE49-F238E27FC236}">
                  <a16:creationId xmlns:a16="http://schemas.microsoft.com/office/drawing/2014/main" id="{30526FA2-4E10-4F16-A608-37E4F1FD7CBA}"/>
                </a:ext>
              </a:extLst>
            </p:cNvPr>
            <p:cNvSpPr/>
            <p:nvPr/>
          </p:nvSpPr>
          <p:spPr>
            <a:xfrm rot="5400000">
              <a:off x="6002084" y="763587"/>
              <a:ext cx="187833" cy="161925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8A118C19-A9CB-4868-A1E1-B3AAA824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220" y="2447577"/>
            <a:ext cx="3069634" cy="3132866"/>
          </a:xfrm>
          <a:prstGeom prst="rect">
            <a:avLst/>
          </a:prstGeom>
          <a:effectLst>
            <a:outerShdw blurRad="177800" dist="38100" dir="18900000" sx="103000" sy="103000" algn="b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4F2A881-3E4C-4923-86B3-9ABCB4E5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58" y="588708"/>
            <a:ext cx="2926050" cy="2915524"/>
          </a:xfrm>
          <a:prstGeom prst="rect">
            <a:avLst/>
          </a:prstGeom>
          <a:effectLst>
            <a:outerShdw blurRad="304800" dist="38100" sx="104000" sy="104000" algn="l" rotWithShape="0">
              <a:prstClr val="black">
                <a:alpha val="40000"/>
              </a:prstClr>
            </a:outerShdw>
            <a:reflection blurRad="76200" stA="9000" endPos="64000" dist="50800" dir="5400000" sy="-100000" algn="bl" rotWithShape="0"/>
            <a:softEdge rad="63500"/>
          </a:effectLst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7F31CCE9-D16E-4675-84AD-8FD283BD3211}"/>
              </a:ext>
            </a:extLst>
          </p:cNvPr>
          <p:cNvSpPr txBox="1"/>
          <p:nvPr/>
        </p:nvSpPr>
        <p:spPr>
          <a:xfrm>
            <a:off x="4926126" y="5583964"/>
            <a:ext cx="2367044" cy="33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Montserrat" panose="02000505000000020004" pitchFamily="2" charset="0"/>
                <a:ea typeface="Cardo" panose="02020600000000000000" pitchFamily="18" charset="-79"/>
                <a:cs typeface="Cardo" panose="02020600000000000000" pitchFamily="18" charset="-79"/>
              </a:rPr>
              <a:t>MIS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 SemiBold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90F9312-FCBB-4889-BFFA-524B24A5E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92" y="588708"/>
            <a:ext cx="3065564" cy="3010527"/>
          </a:xfrm>
          <a:prstGeom prst="rect">
            <a:avLst/>
          </a:prstGeom>
          <a:effectLst>
            <a:outerShdw blurRad="177800" dist="38100" dir="10800000" algn="r" rotWithShape="0">
              <a:prstClr val="black">
                <a:alpha val="40000"/>
              </a:prstClr>
            </a:outerShdw>
            <a:reflection blurRad="76200" stA="9000" endPos="65000" dist="50800" dir="5400000" sy="-100000" algn="bl" rotWithShape="0"/>
            <a:softEdge rad="63500"/>
          </a:effectLst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7F9F75D4-F185-45A6-BFB5-20DBC3220FEF}"/>
              </a:ext>
            </a:extLst>
          </p:cNvPr>
          <p:cNvSpPr txBox="1"/>
          <p:nvPr/>
        </p:nvSpPr>
        <p:spPr>
          <a:xfrm>
            <a:off x="8433673" y="4964661"/>
            <a:ext cx="2367044" cy="33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Montserrat" panose="02000505000000020004" pitchFamily="2" charset="0"/>
                <a:ea typeface="Cardo" panose="02020600000000000000" pitchFamily="18" charset="-79"/>
                <a:cs typeface="Cardo" panose="02020600000000000000" pitchFamily="18" charset="-79"/>
              </a:rPr>
              <a:t>LIGHT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 SemiBold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27" name="Скругленный прямоугольник 16">
            <a:extLst>
              <a:ext uri="{FF2B5EF4-FFF2-40B4-BE49-F238E27FC236}">
                <a16:creationId xmlns:a16="http://schemas.microsoft.com/office/drawing/2014/main" id="{18CB6759-B2A8-4ADF-809B-20CEA90775C8}"/>
              </a:ext>
            </a:extLst>
          </p:cNvPr>
          <p:cNvSpPr/>
          <p:nvPr/>
        </p:nvSpPr>
        <p:spPr>
          <a:xfrm>
            <a:off x="5385887" y="6365533"/>
            <a:ext cx="1419726" cy="360947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Raleway SemiBold"/>
                <a:ea typeface="+mn-ea"/>
                <a:cs typeface="+mn-cs"/>
              </a:rPr>
              <a:t>SPP=128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0700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1920" y="0"/>
            <a:ext cx="9448800" cy="6954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30" y="2187035"/>
            <a:ext cx="4382943" cy="38711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55036" y="2602775"/>
            <a:ext cx="410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54">
              <a:defRPr/>
            </a:pPr>
            <a:r>
              <a:rPr lang="en-US" sz="3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veach-chapter9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7 CuadroTexto"/>
          <p:cNvSpPr txBox="1"/>
          <p:nvPr/>
        </p:nvSpPr>
        <p:spPr>
          <a:xfrm>
            <a:off x="2202153" y="3197540"/>
            <a:ext cx="3512847" cy="76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lvl="0" defTabSz="914354">
              <a:lnSpc>
                <a:spcPts val="1280"/>
              </a:lnSpc>
              <a:defRPr/>
            </a:pPr>
            <a:r>
              <a:rPr lang="en-US" altLang="zh-CN" dirty="0">
                <a:solidFill>
                  <a:prstClr val="white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https://graphics.stanford.edu/courses/cs348b-03/papers/veach-chapter9.pdf</a:t>
            </a:r>
            <a:endParaRPr lang="en-US" dirty="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6371" y="4467743"/>
            <a:ext cx="248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ShaderToy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7 CuadroTexto"/>
          <p:cNvSpPr txBox="1"/>
          <p:nvPr/>
        </p:nvSpPr>
        <p:spPr>
          <a:xfrm>
            <a:off x="5106956" y="5190182"/>
            <a:ext cx="3700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Direct Light using MIS</a:t>
            </a:r>
          </a:p>
          <a:p>
            <a:pPr fontAlgn="t"/>
            <a:r>
              <a:rPr lang="en-US" altLang="zh-CN" dirty="0">
                <a:solidFill>
                  <a:schemeClr val="bg2"/>
                </a:solidFill>
              </a:rPr>
              <a:t> </a:t>
            </a:r>
            <a:r>
              <a:rPr lang="en-US" altLang="zh-CN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https://www.shadertoy.com/view/4sSXWt</a:t>
            </a:r>
            <a:endParaRPr lang="en-US" altLang="zh-CN" dirty="0">
              <a:solidFill>
                <a:schemeClr val="bg2"/>
              </a:solidFill>
            </a:endParaRPr>
          </a:p>
          <a:p>
            <a:br>
              <a:rPr lang="en-US" altLang="zh-CN" sz="900" dirty="0"/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16932" y="2332261"/>
            <a:ext cx="1635042" cy="1635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597442" y="4629348"/>
            <a:ext cx="1338845" cy="1338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4294967295"/>
          </p:nvPr>
        </p:nvSpPr>
        <p:spPr>
          <a:xfrm>
            <a:off x="0" y="-508000"/>
            <a:ext cx="0" cy="0"/>
          </a:xfrm>
        </p:spPr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49B28F8-E6F9-453E-8521-EAFFB2564E45}"/>
              </a:ext>
            </a:extLst>
          </p:cNvPr>
          <p:cNvGrpSpPr/>
          <p:nvPr/>
        </p:nvGrpSpPr>
        <p:grpSpPr>
          <a:xfrm>
            <a:off x="3495675" y="219075"/>
            <a:ext cx="5200650" cy="880426"/>
            <a:chOff x="3495675" y="381000"/>
            <a:chExt cx="5200650" cy="88042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2B2919F-4E29-4341-A475-5940A376FC6F}"/>
                </a:ext>
              </a:extLst>
            </p:cNvPr>
            <p:cNvSpPr txBox="1"/>
            <p:nvPr/>
          </p:nvSpPr>
          <p:spPr>
            <a:xfrm>
              <a:off x="5386388" y="381000"/>
              <a:ext cx="1419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等线" panose="02010600030101010101" pitchFamily="2" charset="-122"/>
                  <a:cs typeface="Calibri" panose="020F0502020204030204" pitchFamily="34" charset="0"/>
                </a:rPr>
                <a:t>实 现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ea typeface="等线" panose="02010600030101010101" pitchFamily="2" charset="-122"/>
                  <a:cs typeface="Calibri" panose="020F0502020204030204" pitchFamily="34" charset="0"/>
                </a:rPr>
                <a:t>参 考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1B718E7-24A7-4B50-87DC-BCC05D49C619}"/>
                </a:ext>
              </a:extLst>
            </p:cNvPr>
            <p:cNvCxnSpPr/>
            <p:nvPr/>
          </p:nvCxnSpPr>
          <p:spPr>
            <a:xfrm>
              <a:off x="5238750" y="844550"/>
              <a:ext cx="1714500" cy="0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ysClr val="windowText" lastClr="000000">
                      <a:alpha val="0"/>
                    </a:sys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A9F73EB-710A-4298-ACAB-63EE944859AF}"/>
                </a:ext>
              </a:extLst>
            </p:cNvPr>
            <p:cNvSpPr txBox="1"/>
            <p:nvPr/>
          </p:nvSpPr>
          <p:spPr>
            <a:xfrm>
              <a:off x="3495675" y="961729"/>
              <a:ext cx="5200650" cy="2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从理论和实践的角度了解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MIS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算法</a:t>
              </a:r>
            </a:p>
          </p:txBody>
        </p:sp>
        <p:sp>
          <p:nvSpPr>
            <p:cNvPr id="46" name="六边形 45">
              <a:extLst>
                <a:ext uri="{FF2B5EF4-FFF2-40B4-BE49-F238E27FC236}">
                  <a16:creationId xmlns:a16="http://schemas.microsoft.com/office/drawing/2014/main" id="{99E2BD12-E89A-4F8E-B54A-6B6A4418B0B5}"/>
                </a:ext>
              </a:extLst>
            </p:cNvPr>
            <p:cNvSpPr/>
            <p:nvPr/>
          </p:nvSpPr>
          <p:spPr>
            <a:xfrm rot="5400000">
              <a:off x="6002084" y="763587"/>
              <a:ext cx="187833" cy="161925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8" name="Shape 2527">
            <a:extLst>
              <a:ext uri="{FF2B5EF4-FFF2-40B4-BE49-F238E27FC236}">
                <a16:creationId xmlns:a16="http://schemas.microsoft.com/office/drawing/2014/main" id="{C75E9AE7-949E-4643-A1C7-5987352057A3}"/>
              </a:ext>
            </a:extLst>
          </p:cNvPr>
          <p:cNvSpPr/>
          <p:nvPr/>
        </p:nvSpPr>
        <p:spPr>
          <a:xfrm>
            <a:off x="3814011" y="4854267"/>
            <a:ext cx="897358" cy="897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51" name="Shape 2591">
            <a:extLst>
              <a:ext uri="{FF2B5EF4-FFF2-40B4-BE49-F238E27FC236}">
                <a16:creationId xmlns:a16="http://schemas.microsoft.com/office/drawing/2014/main" id="{9270A449-04DD-47A8-B83F-AFE5A5350A91}"/>
              </a:ext>
            </a:extLst>
          </p:cNvPr>
          <p:cNvSpPr/>
          <p:nvPr/>
        </p:nvSpPr>
        <p:spPr>
          <a:xfrm>
            <a:off x="407596" y="2502568"/>
            <a:ext cx="1253714" cy="1253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57D4F-CA77-45AD-A092-9415497B2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116" y="2598750"/>
            <a:ext cx="3430876" cy="2184953"/>
          </a:xfrm>
          <a:prstGeom prst="rect">
            <a:avLst/>
          </a:prstGeom>
        </p:spPr>
      </p:pic>
      <p:sp>
        <p:nvSpPr>
          <p:cNvPr id="39" name="TextBox 34">
            <a:extLst>
              <a:ext uri="{FF2B5EF4-FFF2-40B4-BE49-F238E27FC236}">
                <a16:creationId xmlns:a16="http://schemas.microsoft.com/office/drawing/2014/main" id="{2AB12C79-7C32-42F2-8CCC-000597BCB29C}"/>
              </a:ext>
            </a:extLst>
          </p:cNvPr>
          <p:cNvSpPr txBox="1"/>
          <p:nvPr/>
        </p:nvSpPr>
        <p:spPr>
          <a:xfrm>
            <a:off x="346083" y="4621755"/>
            <a:ext cx="326493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749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7F7F7F"/>
                </a:solidFill>
                <a:latin typeface="微软雅黑"/>
                <a:ea typeface="微软雅黑"/>
              </a:rPr>
              <a:t>Mis</a:t>
            </a:r>
            <a:r>
              <a:rPr lang="zh-CN" altLang="en-US" sz="1400" dirty="0">
                <a:solidFill>
                  <a:srgbClr val="7F7F7F"/>
                </a:solidFill>
                <a:latin typeface="微软雅黑"/>
                <a:ea typeface="微软雅黑"/>
              </a:rPr>
              <a:t>较好的结合了对光源采样的真实性和对</a:t>
            </a:r>
            <a:r>
              <a:rPr lang="en-US" altLang="zh-CN" sz="1400" dirty="0">
                <a:solidFill>
                  <a:srgbClr val="7F7F7F"/>
                </a:solidFill>
                <a:latin typeface="微软雅黑"/>
                <a:ea typeface="微软雅黑"/>
              </a:rPr>
              <a:t>BRDF</a:t>
            </a:r>
            <a:r>
              <a:rPr lang="zh-CN" altLang="en-US" sz="1400" dirty="0">
                <a:solidFill>
                  <a:srgbClr val="7F7F7F"/>
                </a:solidFill>
                <a:latin typeface="微软雅黑"/>
                <a:ea typeface="微软雅黑"/>
              </a:rPr>
              <a:t>采样时物体的准确性</a:t>
            </a:r>
            <a:r>
              <a:rPr lang="en-US" altLang="zh-CN" sz="1400" dirty="0">
                <a:solidFill>
                  <a:srgbClr val="7F7F7F"/>
                </a:solidFill>
                <a:latin typeface="微软雅黑"/>
                <a:ea typeface="微软雅黑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微软雅黑"/>
                <a:ea typeface="微软雅黑"/>
              </a:rPr>
              <a:t>并根据</a:t>
            </a:r>
            <a:r>
              <a:rPr lang="en-US" altLang="zh-CN" sz="1400" dirty="0">
                <a:solidFill>
                  <a:srgbClr val="7F7F7F"/>
                </a:solidFill>
                <a:latin typeface="微软雅黑"/>
                <a:ea typeface="微软雅黑"/>
              </a:rPr>
              <a:t>PDF</a:t>
            </a:r>
            <a:r>
              <a:rPr lang="zh-CN" altLang="en-US" sz="1400" dirty="0">
                <a:solidFill>
                  <a:srgbClr val="7F7F7F"/>
                </a:solidFill>
                <a:latin typeface="微软雅黑"/>
                <a:ea typeface="微软雅黑"/>
              </a:rPr>
              <a:t>函数进行混合</a:t>
            </a:r>
            <a:r>
              <a:rPr lang="en-US" altLang="zh-CN" sz="1400" dirty="0">
                <a:solidFill>
                  <a:srgbClr val="7F7F7F"/>
                </a:solidFill>
                <a:latin typeface="微软雅黑"/>
                <a:ea typeface="微软雅黑"/>
              </a:rPr>
              <a:t>,</a:t>
            </a:r>
            <a:r>
              <a:rPr lang="zh-CN" altLang="en-US" sz="1400" dirty="0">
                <a:solidFill>
                  <a:srgbClr val="7F7F7F"/>
                </a:solidFill>
                <a:latin typeface="微软雅黑"/>
                <a:ea typeface="微软雅黑"/>
              </a:rPr>
              <a:t>可以达到比较真实的效果</a:t>
            </a:r>
            <a:endParaRPr lang="en-US" sz="1400" dirty="0">
              <a:solidFill>
                <a:srgbClr val="7F7F7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637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Другая 6">
      <a:majorFont>
        <a:latin typeface="Raleway SemiBold"/>
        <a:ea typeface=""/>
        <a:cs typeface=""/>
      </a:majorFont>
      <a:minorFont>
        <a:latin typeface="Raleway SemiBold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226</Words>
  <Application>Microsoft Office PowerPoint</Application>
  <PresentationFormat>宽屏</PresentationFormat>
  <Paragraphs>47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24" baseType="lpstr">
      <vt:lpstr>Cardo</vt:lpstr>
      <vt:lpstr>Gill Sans</vt:lpstr>
      <vt:lpstr>Lato</vt:lpstr>
      <vt:lpstr>Montserrat</vt:lpstr>
      <vt:lpstr>Open Sans</vt:lpstr>
      <vt:lpstr>Open Sans Extrabold</vt:lpstr>
      <vt:lpstr>Open Sans Light</vt:lpstr>
      <vt:lpstr>Playfair Display</vt:lpstr>
      <vt:lpstr>Raleway SemiBold</vt:lpstr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Office Theme</vt:lpstr>
      <vt:lpstr>Тема Office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www.51pptmoban.com</dc:title>
  <dc:creator>ColourPPT</dc:creator>
  <cp:keywords>51PPT模板网</cp:keywords>
  <dc:description>www.51pptmoban.com</dc:description>
  <cp:lastModifiedBy>韩 昊伸</cp:lastModifiedBy>
  <cp:revision>18</cp:revision>
  <dcterms:created xsi:type="dcterms:W3CDTF">2018-09-07T01:47:20Z</dcterms:created>
  <dcterms:modified xsi:type="dcterms:W3CDTF">2020-04-27T15:51:39Z</dcterms:modified>
</cp:coreProperties>
</file>